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9753600" cy="7315200"/>
  <p:notesSz cx="6858000" cy="9144000"/>
  <p:embeddedFontLst>
    <p:embeddedFont>
      <p:font typeface="Archivo Black" panose="020B0604020202020204" charset="0"/>
      <p:regular r:id="rId11"/>
    </p:embeddedFont>
    <p:embeddedFont>
      <p:font typeface="Berkshire Swash" panose="020B0604020202020204" charset="0"/>
      <p:regular r:id="rId12"/>
    </p:embeddedFont>
    <p:embeddedFont>
      <p:font typeface="Bodoni FLF Italics" panose="020B0604020202020204"/>
      <p:regular r:id="rId13"/>
    </p:embeddedFont>
    <p:embeddedFont>
      <p:font typeface="Chewy" panose="020B0604020202020204" charset="0"/>
      <p:regular r:id="rId14"/>
    </p:embeddedFont>
    <p:embeddedFont>
      <p:font typeface="Giaza" charset="0"/>
      <p:regular r:id="rId15"/>
    </p:embeddedFont>
    <p:embeddedFont>
      <p:font typeface="Glacial Indifference" panose="020B0604020202020204" charset="0"/>
      <p:regular r:id="rId16"/>
    </p:embeddedFont>
    <p:embeddedFont>
      <p:font typeface="HK Grotesk Bold" panose="020B0604020202020204" charset="0"/>
      <p:regular r:id="rId17"/>
    </p:embeddedFont>
    <p:embeddedFont>
      <p:font typeface="League Spartan" panose="020B0604020202020204" charset="0"/>
      <p:regular r:id="rId18"/>
    </p:embeddedFont>
    <p:embeddedFont>
      <p:font typeface="Montserrat Light" panose="00000400000000000000" pitchFamily="2" charset="0"/>
      <p:regular r:id="rId19"/>
    </p:embeddedFont>
    <p:embeddedFont>
      <p:font typeface="Nunito Sans Bold" panose="020B0604020202020204" charset="0"/>
      <p:regular r:id="rId20"/>
    </p:embeddedFont>
    <p:embeddedFont>
      <p:font typeface="Open Sans" panose="020B0606030504020204" pitchFamily="34" charset="0"/>
      <p:regular r:id="rId21"/>
    </p:embeddedFont>
    <p:embeddedFont>
      <p:font typeface="Open Sans Bold" panose="020B0806030504020204" charset="0"/>
      <p:regular r:id="rId22"/>
    </p:embeddedFont>
    <p:embeddedFont>
      <p:font typeface="Prompt Bold" panose="020B0604020202020204" charset="-34"/>
      <p:regular r:id="rId23"/>
    </p:embeddedFont>
    <p:embeddedFont>
      <p:font typeface="Romman"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1388"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6285" r="-6285"/>
            </a:stretch>
          </a:blipFill>
        </p:spPr>
      </p:sp>
      <p:sp>
        <p:nvSpPr>
          <p:cNvPr id="3" name="TextBox 3"/>
          <p:cNvSpPr txBox="1"/>
          <p:nvPr/>
        </p:nvSpPr>
        <p:spPr>
          <a:xfrm>
            <a:off x="270717" y="951749"/>
            <a:ext cx="7492002" cy="6263952"/>
          </a:xfrm>
          <a:prstGeom prst="rect">
            <a:avLst/>
          </a:prstGeom>
        </p:spPr>
        <p:txBody>
          <a:bodyPr lIns="0" tIns="0" rIns="0" bIns="0" rtlCol="0" anchor="t">
            <a:spAutoFit/>
          </a:bodyPr>
          <a:lstStyle/>
          <a:p>
            <a:pPr marL="401106" lvl="1" indent="-200553" algn="just">
              <a:lnSpc>
                <a:spcPts val="3306"/>
              </a:lnSpc>
              <a:buFont typeface="Arial"/>
              <a:buChar char="•"/>
            </a:pPr>
            <a:r>
              <a:rPr lang="en-US" sz="1857">
                <a:solidFill>
                  <a:srgbClr val="000000"/>
                </a:solidFill>
                <a:latin typeface="HK Grotesk Bold"/>
              </a:rPr>
              <a:t>Strengthen Password Security: Enable users to generate and manage strong passwords, reducing the risk of unauthorized access </a:t>
            </a:r>
          </a:p>
          <a:p>
            <a:pPr marL="401106" lvl="1" indent="-200553" algn="just">
              <a:lnSpc>
                <a:spcPts val="3306"/>
              </a:lnSpc>
              <a:buFont typeface="Arial"/>
              <a:buChar char="•"/>
            </a:pPr>
            <a:r>
              <a:rPr lang="en-US" sz="1857">
                <a:solidFill>
                  <a:srgbClr val="000000"/>
                </a:solidFill>
                <a:latin typeface="HK Grotesk Bold"/>
              </a:rPr>
              <a:t>Combat Spam and Phishing: Provide tools to identify and block spam emails, SMS, and phishing attempts, safeguarding personal information </a:t>
            </a:r>
          </a:p>
          <a:p>
            <a:pPr marL="401106" lvl="1" indent="-200553" algn="just">
              <a:lnSpc>
                <a:spcPts val="3306"/>
              </a:lnSpc>
              <a:buFont typeface="Arial"/>
              <a:buChar char="•"/>
            </a:pPr>
            <a:r>
              <a:rPr lang="en-US" sz="1857">
                <a:solidFill>
                  <a:srgbClr val="000000"/>
                </a:solidFill>
                <a:latin typeface="HK Grotesk Bold"/>
              </a:rPr>
              <a:t>Detect Malicious URLs: Offer real-time scanning of URLs to prevent users from accessing harmful websites (SDG 11: Sustainable Cities and Communities).</a:t>
            </a:r>
          </a:p>
          <a:p>
            <a:pPr marL="401106" lvl="1" indent="-200553" algn="just">
              <a:lnSpc>
                <a:spcPts val="3306"/>
              </a:lnSpc>
              <a:buFont typeface="Arial"/>
              <a:buChar char="•"/>
            </a:pPr>
            <a:r>
              <a:rPr lang="en-US" sz="1857">
                <a:solidFill>
                  <a:srgbClr val="000000"/>
                </a:solidFill>
                <a:latin typeface="HK Grotesk Bold"/>
              </a:rPr>
              <a:t>Promote Digital Safety Awareness: Educate users on best practices for online security, enhancing overall cybersecurity literacy (SDG 4: Quality Education).</a:t>
            </a:r>
          </a:p>
          <a:p>
            <a:pPr marL="401106" lvl="1" indent="-200553" algn="just">
              <a:lnSpc>
                <a:spcPts val="3306"/>
              </a:lnSpc>
              <a:buFont typeface="Arial"/>
              <a:buChar char="•"/>
            </a:pPr>
            <a:r>
              <a:rPr lang="en-US" sz="1857">
                <a:solidFill>
                  <a:srgbClr val="000000"/>
                </a:solidFill>
                <a:latin typeface="HK Grotesk Bold"/>
              </a:rPr>
              <a:t>Foster Community Collaboration: Encourage users to report and share information about emerging threats, contributing to collective security</a:t>
            </a:r>
          </a:p>
          <a:p>
            <a:pPr algn="just">
              <a:lnSpc>
                <a:spcPts val="3306"/>
              </a:lnSpc>
            </a:pPr>
            <a:endParaRPr lang="en-US" sz="1857">
              <a:solidFill>
                <a:srgbClr val="000000"/>
              </a:solidFill>
              <a:latin typeface="HK Grotesk Bold"/>
            </a:endParaRPr>
          </a:p>
        </p:txBody>
      </p:sp>
      <p:sp>
        <p:nvSpPr>
          <p:cNvPr id="4" name="Freeform 4"/>
          <p:cNvSpPr/>
          <p:nvPr/>
        </p:nvSpPr>
        <p:spPr>
          <a:xfrm>
            <a:off x="7972269" y="2705521"/>
            <a:ext cx="1933731" cy="1923183"/>
          </a:xfrm>
          <a:custGeom>
            <a:avLst/>
            <a:gdLst/>
            <a:ahLst/>
            <a:cxnLst/>
            <a:rect l="l" t="t" r="r" b="b"/>
            <a:pathLst>
              <a:path w="1933731" h="1923183">
                <a:moveTo>
                  <a:pt x="0" y="0"/>
                </a:moveTo>
                <a:lnTo>
                  <a:pt x="1933731" y="0"/>
                </a:lnTo>
                <a:lnTo>
                  <a:pt x="1933731" y="1923184"/>
                </a:lnTo>
                <a:lnTo>
                  <a:pt x="0" y="1923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524545" y="35349"/>
            <a:ext cx="2017712" cy="743796"/>
          </a:xfrm>
          <a:prstGeom prst="rect">
            <a:avLst/>
          </a:prstGeom>
        </p:spPr>
        <p:txBody>
          <a:bodyPr lIns="0" tIns="0" rIns="0" bIns="0" rtlCol="0" anchor="t">
            <a:spAutoFit/>
          </a:bodyPr>
          <a:lstStyle/>
          <a:p>
            <a:pPr algn="ctr">
              <a:lnSpc>
                <a:spcPts val="5973"/>
              </a:lnSpc>
              <a:spcBef>
                <a:spcPct val="0"/>
              </a:spcBef>
            </a:pPr>
            <a:r>
              <a:rPr lang="en-US" sz="4266">
                <a:solidFill>
                  <a:srgbClr val="000000"/>
                </a:solidFill>
                <a:latin typeface="Chewy"/>
              </a:rPr>
              <a:t>Objective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sp>
      <p:sp>
        <p:nvSpPr>
          <p:cNvPr id="3" name="Freeform 3"/>
          <p:cNvSpPr/>
          <p:nvPr/>
        </p:nvSpPr>
        <p:spPr>
          <a:xfrm>
            <a:off x="7047753" y="3657600"/>
            <a:ext cx="2705847" cy="2686168"/>
          </a:xfrm>
          <a:custGeom>
            <a:avLst/>
            <a:gdLst/>
            <a:ahLst/>
            <a:cxnLst/>
            <a:rect l="l" t="t" r="r" b="b"/>
            <a:pathLst>
              <a:path w="2705847" h="2686168">
                <a:moveTo>
                  <a:pt x="0" y="0"/>
                </a:moveTo>
                <a:lnTo>
                  <a:pt x="2705847" y="0"/>
                </a:lnTo>
                <a:lnTo>
                  <a:pt x="2705847" y="2686168"/>
                </a:lnTo>
                <a:lnTo>
                  <a:pt x="0" y="26861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0203" y="1044633"/>
            <a:ext cx="6978770" cy="6828280"/>
          </a:xfrm>
          <a:prstGeom prst="rect">
            <a:avLst/>
          </a:prstGeom>
        </p:spPr>
        <p:txBody>
          <a:bodyPr lIns="0" tIns="0" rIns="0" bIns="0" rtlCol="0" anchor="t">
            <a:spAutoFit/>
          </a:bodyPr>
          <a:lstStyle/>
          <a:p>
            <a:pPr algn="l">
              <a:lnSpc>
                <a:spcPts val="3060"/>
              </a:lnSpc>
            </a:pPr>
            <a:endParaRPr dirty="0"/>
          </a:p>
          <a:p>
            <a:pPr algn="l">
              <a:lnSpc>
                <a:spcPts val="2819"/>
              </a:lnSpc>
            </a:pPr>
            <a:r>
              <a:rPr lang="en-US" sz="2220" spc="-33" dirty="0">
                <a:solidFill>
                  <a:srgbClr val="041F60"/>
                </a:solidFill>
                <a:latin typeface="Prompt Bold"/>
              </a:rPr>
              <a:t>    Requirements:</a:t>
            </a:r>
          </a:p>
          <a:p>
            <a:pPr algn="l">
              <a:lnSpc>
                <a:spcPts val="2819"/>
              </a:lnSpc>
            </a:pPr>
            <a:endParaRPr lang="en-US" sz="2220" spc="-33" dirty="0">
              <a:solidFill>
                <a:srgbClr val="041F60"/>
              </a:solidFill>
              <a:latin typeface="Prompt Bold"/>
            </a:endParaRPr>
          </a:p>
          <a:p>
            <a:pPr marL="392947" lvl="1" indent="-196473" algn="l">
              <a:lnSpc>
                <a:spcPts val="2311"/>
              </a:lnSpc>
              <a:buFont typeface="Arial"/>
              <a:buChar char="•"/>
            </a:pPr>
            <a:r>
              <a:rPr lang="en-US" sz="1820" spc="-27" dirty="0">
                <a:solidFill>
                  <a:srgbClr val="041F60"/>
                </a:solidFill>
                <a:latin typeface="Prompt Bold"/>
              </a:rPr>
              <a:t>In terms of hardware requirements, the app is developed to run efficiently on most modern smartphones, requiring only basic hardware capabilities such as a stable internet connection and sufficient storage space for app installation. The app's backend features are primarily cloud-based, which minimizes the need for extensive on-device processing power.</a:t>
            </a:r>
          </a:p>
          <a:p>
            <a:pPr algn="l">
              <a:lnSpc>
                <a:spcPts val="2311"/>
              </a:lnSpc>
            </a:pPr>
            <a:endParaRPr lang="en-US" sz="1820" spc="-27" dirty="0">
              <a:solidFill>
                <a:srgbClr val="041F60"/>
              </a:solidFill>
              <a:latin typeface="Prompt Bold"/>
            </a:endParaRPr>
          </a:p>
          <a:p>
            <a:pPr marL="392947" lvl="1" indent="-196473" algn="l">
              <a:lnSpc>
                <a:spcPts val="2311"/>
              </a:lnSpc>
              <a:buFont typeface="Arial"/>
              <a:buChar char="•"/>
            </a:pPr>
            <a:r>
              <a:rPr lang="en-US" sz="1820" spc="-27" dirty="0">
                <a:solidFill>
                  <a:srgbClr val="041F60"/>
                </a:solidFill>
                <a:latin typeface="Prompt Bold"/>
                <a:ea typeface="Prompt Bold"/>
              </a:rPr>
              <a:t>For software requirements, the app is built using the Flutter framework, a modern Android </a:t>
            </a:r>
            <a:r>
              <a:rPr lang="en-US" sz="1820" spc="-27">
                <a:solidFill>
                  <a:srgbClr val="041F60"/>
                </a:solidFill>
                <a:latin typeface="Prompt Bold"/>
                <a:ea typeface="Prompt Bold"/>
              </a:rPr>
              <a:t>development framework(Android </a:t>
            </a:r>
            <a:r>
              <a:rPr lang="en-US" sz="1820" spc="-27" dirty="0">
                <a:solidFill>
                  <a:srgbClr val="041F60"/>
                </a:solidFill>
                <a:latin typeface="Prompt Bold"/>
                <a:ea typeface="Prompt Bold"/>
              </a:rPr>
              <a:t>13). This choice of framework ensures a wide reach and consistent user experience. The backend services are implemented using Flask, a lightweight Python web framework, and hosted on cloud platforms like Render. The database are deployed on https://freesqldatabase.com and can be controlled through https://phpmyadmin.co</a:t>
            </a:r>
          </a:p>
          <a:p>
            <a:pPr algn="l">
              <a:lnSpc>
                <a:spcPts val="2819"/>
              </a:lnSpc>
            </a:pPr>
            <a:endParaRPr lang="en-US" sz="1820" spc="-27" dirty="0">
              <a:solidFill>
                <a:srgbClr val="041F60"/>
              </a:solidFill>
              <a:latin typeface="Prompt Bold"/>
              <a:ea typeface="Prompt Bold"/>
            </a:endParaRPr>
          </a:p>
          <a:p>
            <a:pPr algn="l">
              <a:lnSpc>
                <a:spcPts val="2819"/>
              </a:lnSpc>
            </a:pPr>
            <a:endParaRPr lang="en-US" sz="1820" spc="-27" dirty="0">
              <a:solidFill>
                <a:srgbClr val="041F60"/>
              </a:solidFill>
              <a:latin typeface="Prompt Bold"/>
              <a:ea typeface="Prompt Bold"/>
            </a:endParaRPr>
          </a:p>
        </p:txBody>
      </p:sp>
      <p:sp>
        <p:nvSpPr>
          <p:cNvPr id="5" name="TextBox 5"/>
          <p:cNvSpPr txBox="1"/>
          <p:nvPr/>
        </p:nvSpPr>
        <p:spPr>
          <a:xfrm>
            <a:off x="1397814" y="502920"/>
            <a:ext cx="6517461" cy="656013"/>
          </a:xfrm>
          <a:prstGeom prst="rect">
            <a:avLst/>
          </a:prstGeom>
        </p:spPr>
        <p:txBody>
          <a:bodyPr lIns="0" tIns="0" rIns="0" bIns="0" rtlCol="0" anchor="t">
            <a:spAutoFit/>
          </a:bodyPr>
          <a:lstStyle/>
          <a:p>
            <a:pPr algn="l">
              <a:lnSpc>
                <a:spcPts val="5316"/>
              </a:lnSpc>
            </a:pPr>
            <a:r>
              <a:rPr lang="en-US" sz="3797" spc="265">
                <a:solidFill>
                  <a:srgbClr val="F0FFD8"/>
                </a:solidFill>
                <a:latin typeface="Chewy"/>
              </a:rPr>
              <a:t>TECHNICAL FEASIBILITY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57164" y="731520"/>
            <a:ext cx="2364916" cy="2926080"/>
            <a:chOff x="0" y="0"/>
            <a:chExt cx="1617615" cy="2001454"/>
          </a:xfrm>
        </p:grpSpPr>
        <p:sp>
          <p:nvSpPr>
            <p:cNvPr id="3" name="Freeform 3"/>
            <p:cNvSpPr/>
            <p:nvPr/>
          </p:nvSpPr>
          <p:spPr>
            <a:xfrm>
              <a:off x="0" y="0"/>
              <a:ext cx="1617615" cy="2001454"/>
            </a:xfrm>
            <a:custGeom>
              <a:avLst/>
              <a:gdLst/>
              <a:ahLst/>
              <a:cxnLst/>
              <a:rect l="l" t="t" r="r" b="b"/>
              <a:pathLst>
                <a:path w="1617615" h="2001454">
                  <a:moveTo>
                    <a:pt x="0" y="0"/>
                  </a:moveTo>
                  <a:lnTo>
                    <a:pt x="1617615" y="0"/>
                  </a:lnTo>
                  <a:lnTo>
                    <a:pt x="1617615" y="2001454"/>
                  </a:lnTo>
                  <a:lnTo>
                    <a:pt x="0" y="2001454"/>
                  </a:lnTo>
                  <a:close/>
                </a:path>
              </a:pathLst>
            </a:custGeom>
            <a:solidFill>
              <a:srgbClr val="EEEFFF"/>
            </a:solidFill>
          </p:spPr>
        </p:sp>
      </p:grpSp>
      <p:grpSp>
        <p:nvGrpSpPr>
          <p:cNvPr id="4" name="Group 4"/>
          <p:cNvGrpSpPr/>
          <p:nvPr/>
        </p:nvGrpSpPr>
        <p:grpSpPr>
          <a:xfrm>
            <a:off x="4292247" y="3657600"/>
            <a:ext cx="2364916" cy="2926080"/>
            <a:chOff x="0" y="0"/>
            <a:chExt cx="1617615" cy="2001454"/>
          </a:xfrm>
        </p:grpSpPr>
        <p:sp>
          <p:nvSpPr>
            <p:cNvPr id="5" name="Freeform 5"/>
            <p:cNvSpPr/>
            <p:nvPr/>
          </p:nvSpPr>
          <p:spPr>
            <a:xfrm>
              <a:off x="0" y="0"/>
              <a:ext cx="1617615" cy="2001454"/>
            </a:xfrm>
            <a:custGeom>
              <a:avLst/>
              <a:gdLst/>
              <a:ahLst/>
              <a:cxnLst/>
              <a:rect l="l" t="t" r="r" b="b"/>
              <a:pathLst>
                <a:path w="1617615" h="2001454">
                  <a:moveTo>
                    <a:pt x="0" y="0"/>
                  </a:moveTo>
                  <a:lnTo>
                    <a:pt x="1617615" y="0"/>
                  </a:lnTo>
                  <a:lnTo>
                    <a:pt x="1617615" y="2001454"/>
                  </a:lnTo>
                  <a:lnTo>
                    <a:pt x="0" y="2001454"/>
                  </a:lnTo>
                  <a:close/>
                </a:path>
              </a:pathLst>
            </a:custGeom>
            <a:solidFill>
              <a:srgbClr val="5364F7"/>
            </a:solidFill>
          </p:spPr>
        </p:sp>
      </p:grpSp>
      <p:sp>
        <p:nvSpPr>
          <p:cNvPr id="6" name="Freeform 6"/>
          <p:cNvSpPr/>
          <p:nvPr/>
        </p:nvSpPr>
        <p:spPr>
          <a:xfrm>
            <a:off x="6895600" y="1313788"/>
            <a:ext cx="304379" cy="280790"/>
          </a:xfrm>
          <a:custGeom>
            <a:avLst/>
            <a:gdLst/>
            <a:ahLst/>
            <a:cxnLst/>
            <a:rect l="l" t="t" r="r" b="b"/>
            <a:pathLst>
              <a:path w="304379" h="280790">
                <a:moveTo>
                  <a:pt x="0" y="0"/>
                </a:moveTo>
                <a:lnTo>
                  <a:pt x="304379" y="0"/>
                </a:lnTo>
                <a:lnTo>
                  <a:pt x="304379" y="280790"/>
                </a:lnTo>
                <a:lnTo>
                  <a:pt x="0" y="280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895600" y="4217171"/>
            <a:ext cx="252711" cy="280790"/>
          </a:xfrm>
          <a:custGeom>
            <a:avLst/>
            <a:gdLst/>
            <a:ahLst/>
            <a:cxnLst/>
            <a:rect l="l" t="t" r="r" b="b"/>
            <a:pathLst>
              <a:path w="252711" h="280790">
                <a:moveTo>
                  <a:pt x="0" y="0"/>
                </a:moveTo>
                <a:lnTo>
                  <a:pt x="252711" y="0"/>
                </a:lnTo>
                <a:lnTo>
                  <a:pt x="252711" y="280790"/>
                </a:lnTo>
                <a:lnTo>
                  <a:pt x="0" y="2807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530683" y="4191969"/>
            <a:ext cx="305992" cy="305992"/>
          </a:xfrm>
          <a:custGeom>
            <a:avLst/>
            <a:gdLst/>
            <a:ahLst/>
            <a:cxnLst/>
            <a:rect l="l" t="t" r="r" b="b"/>
            <a:pathLst>
              <a:path w="305992" h="305992">
                <a:moveTo>
                  <a:pt x="0" y="0"/>
                </a:moveTo>
                <a:lnTo>
                  <a:pt x="305992" y="0"/>
                </a:lnTo>
                <a:lnTo>
                  <a:pt x="305992" y="305992"/>
                </a:lnTo>
                <a:lnTo>
                  <a:pt x="0" y="305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455295" y="4223044"/>
            <a:ext cx="372533" cy="372533"/>
          </a:xfrm>
          <a:custGeom>
            <a:avLst/>
            <a:gdLst/>
            <a:ahLst/>
            <a:cxnLst/>
            <a:rect l="l" t="t" r="r" b="b"/>
            <a:pathLst>
              <a:path w="372533" h="372533">
                <a:moveTo>
                  <a:pt x="0" y="0"/>
                </a:moveTo>
                <a:lnTo>
                  <a:pt x="372533" y="0"/>
                </a:lnTo>
                <a:lnTo>
                  <a:pt x="372533" y="372533"/>
                </a:lnTo>
                <a:lnTo>
                  <a:pt x="0" y="3725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455295" y="4944213"/>
            <a:ext cx="372533" cy="372533"/>
          </a:xfrm>
          <a:custGeom>
            <a:avLst/>
            <a:gdLst/>
            <a:ahLst/>
            <a:cxnLst/>
            <a:rect l="l" t="t" r="r" b="b"/>
            <a:pathLst>
              <a:path w="372533" h="372533">
                <a:moveTo>
                  <a:pt x="0" y="0"/>
                </a:moveTo>
                <a:lnTo>
                  <a:pt x="372533" y="0"/>
                </a:lnTo>
                <a:lnTo>
                  <a:pt x="372533" y="372534"/>
                </a:lnTo>
                <a:lnTo>
                  <a:pt x="0" y="3725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731520" y="1207135"/>
            <a:ext cx="2896469" cy="906145"/>
          </a:xfrm>
          <a:prstGeom prst="rect">
            <a:avLst/>
          </a:prstGeom>
        </p:spPr>
        <p:txBody>
          <a:bodyPr lIns="0" tIns="0" rIns="0" bIns="0" rtlCol="0" anchor="t">
            <a:spAutoFit/>
          </a:bodyPr>
          <a:lstStyle/>
          <a:p>
            <a:pPr algn="l">
              <a:lnSpc>
                <a:spcPts val="3520"/>
              </a:lnSpc>
            </a:pPr>
            <a:r>
              <a:rPr lang="en-US" sz="3200">
                <a:solidFill>
                  <a:srgbClr val="5364F7"/>
                </a:solidFill>
                <a:latin typeface="Nunito Sans Bold"/>
              </a:rPr>
              <a:t>Why Select Render</a:t>
            </a:r>
          </a:p>
        </p:txBody>
      </p:sp>
      <p:sp>
        <p:nvSpPr>
          <p:cNvPr id="12" name="TextBox 12"/>
          <p:cNvSpPr txBox="1"/>
          <p:nvPr/>
        </p:nvSpPr>
        <p:spPr>
          <a:xfrm>
            <a:off x="731520" y="2292562"/>
            <a:ext cx="3121866" cy="939165"/>
          </a:xfrm>
          <a:prstGeom prst="rect">
            <a:avLst/>
          </a:prstGeom>
        </p:spPr>
        <p:txBody>
          <a:bodyPr lIns="0" tIns="0" rIns="0" bIns="0" rtlCol="0" anchor="t">
            <a:spAutoFit/>
          </a:bodyPr>
          <a:lstStyle/>
          <a:p>
            <a:pPr algn="just">
              <a:lnSpc>
                <a:spcPts val="1920"/>
              </a:lnSpc>
            </a:pPr>
            <a:r>
              <a:rPr lang="en-US" sz="1200">
                <a:solidFill>
                  <a:srgbClr val="000000"/>
                </a:solidFill>
                <a:latin typeface="Open Sans"/>
              </a:rPr>
              <a:t>Render supports </a:t>
            </a:r>
            <a:r>
              <a:rPr lang="en-US" sz="1200">
                <a:solidFill>
                  <a:srgbClr val="000000"/>
                </a:solidFill>
                <a:latin typeface="Open Sans Bold"/>
              </a:rPr>
              <a:t> higher</a:t>
            </a:r>
            <a:r>
              <a:rPr lang="en-US" sz="1200">
                <a:solidFill>
                  <a:srgbClr val="000000"/>
                </a:solidFill>
                <a:latin typeface="Open Sans"/>
              </a:rPr>
              <a:t> </a:t>
            </a:r>
            <a:r>
              <a:rPr lang="en-US" sz="1200">
                <a:solidFill>
                  <a:srgbClr val="000000"/>
                </a:solidFill>
                <a:latin typeface="Open Sans Bold"/>
              </a:rPr>
              <a:t>resource and memory limits </a:t>
            </a:r>
            <a:r>
              <a:rPr lang="en-US" sz="1200">
                <a:solidFill>
                  <a:srgbClr val="000000"/>
                </a:solidFill>
                <a:latin typeface="Open Sans"/>
              </a:rPr>
              <a:t>compared with other </a:t>
            </a:r>
            <a:r>
              <a:rPr lang="en-US" sz="1200">
                <a:solidFill>
                  <a:srgbClr val="000000"/>
                </a:solidFill>
                <a:latin typeface="Open Sans Bold"/>
              </a:rPr>
              <a:t>free plan</a:t>
            </a:r>
            <a:r>
              <a:rPr lang="en-US" sz="1200">
                <a:solidFill>
                  <a:srgbClr val="000000"/>
                </a:solidFill>
                <a:latin typeface="Open Sans"/>
              </a:rPr>
              <a:t> model deployment website such as https://share.streamlit.io/</a:t>
            </a:r>
          </a:p>
        </p:txBody>
      </p:sp>
      <p:sp>
        <p:nvSpPr>
          <p:cNvPr id="13" name="TextBox 13"/>
          <p:cNvSpPr txBox="1"/>
          <p:nvPr/>
        </p:nvSpPr>
        <p:spPr>
          <a:xfrm>
            <a:off x="4530683" y="1687361"/>
            <a:ext cx="1747936" cy="224705"/>
          </a:xfrm>
          <a:prstGeom prst="rect">
            <a:avLst/>
          </a:prstGeom>
        </p:spPr>
        <p:txBody>
          <a:bodyPr lIns="0" tIns="0" rIns="0" bIns="0" rtlCol="0" anchor="t">
            <a:spAutoFit/>
          </a:bodyPr>
          <a:lstStyle/>
          <a:p>
            <a:pPr algn="l">
              <a:lnSpc>
                <a:spcPts val="1962"/>
              </a:lnSpc>
            </a:pPr>
            <a:r>
              <a:rPr lang="en-US" sz="1226">
                <a:solidFill>
                  <a:srgbClr val="000000"/>
                </a:solidFill>
                <a:latin typeface="Open Sans Bold"/>
              </a:rPr>
              <a:t>Ease of Deployment</a:t>
            </a:r>
          </a:p>
        </p:txBody>
      </p:sp>
      <p:sp>
        <p:nvSpPr>
          <p:cNvPr id="14" name="TextBox 14"/>
          <p:cNvSpPr txBox="1"/>
          <p:nvPr/>
        </p:nvSpPr>
        <p:spPr>
          <a:xfrm>
            <a:off x="4530683" y="1925037"/>
            <a:ext cx="1984072" cy="1653540"/>
          </a:xfrm>
          <a:prstGeom prst="rect">
            <a:avLst/>
          </a:prstGeom>
        </p:spPr>
        <p:txBody>
          <a:bodyPr lIns="0" tIns="0" rIns="0" bIns="0" rtlCol="0" anchor="t">
            <a:spAutoFit/>
          </a:bodyPr>
          <a:lstStyle/>
          <a:p>
            <a:pPr algn="just">
              <a:lnSpc>
                <a:spcPts val="1920"/>
              </a:lnSpc>
            </a:pPr>
            <a:r>
              <a:rPr lang="en-US" sz="1200" spc="-76">
                <a:solidFill>
                  <a:srgbClr val="000000"/>
                </a:solidFill>
                <a:latin typeface="Open Sans"/>
              </a:rPr>
              <a:t>Render: Render is known for its simplicity and ease of use. It offers a straightforward deployment process with automatic scaling and supports a variety of applications, including web services and APIs.</a:t>
            </a:r>
          </a:p>
        </p:txBody>
      </p:sp>
      <p:sp>
        <p:nvSpPr>
          <p:cNvPr id="15" name="TextBox 15"/>
          <p:cNvSpPr txBox="1"/>
          <p:nvPr/>
        </p:nvSpPr>
        <p:spPr>
          <a:xfrm>
            <a:off x="6895600" y="1689153"/>
            <a:ext cx="1454061" cy="224705"/>
          </a:xfrm>
          <a:prstGeom prst="rect">
            <a:avLst/>
          </a:prstGeom>
        </p:spPr>
        <p:txBody>
          <a:bodyPr lIns="0" tIns="0" rIns="0" bIns="0" rtlCol="0" anchor="t">
            <a:spAutoFit/>
          </a:bodyPr>
          <a:lstStyle/>
          <a:p>
            <a:pPr algn="l">
              <a:lnSpc>
                <a:spcPts val="1962"/>
              </a:lnSpc>
            </a:pPr>
            <a:r>
              <a:rPr lang="en-US" sz="1226">
                <a:solidFill>
                  <a:srgbClr val="000000"/>
                </a:solidFill>
                <a:latin typeface="Open Sans Bold"/>
              </a:rPr>
              <a:t>Scalability</a:t>
            </a:r>
          </a:p>
        </p:txBody>
      </p:sp>
      <p:sp>
        <p:nvSpPr>
          <p:cNvPr id="16" name="TextBox 16"/>
          <p:cNvSpPr txBox="1"/>
          <p:nvPr/>
        </p:nvSpPr>
        <p:spPr>
          <a:xfrm>
            <a:off x="6776382" y="1982187"/>
            <a:ext cx="2126480" cy="881934"/>
          </a:xfrm>
          <a:prstGeom prst="rect">
            <a:avLst/>
          </a:prstGeom>
        </p:spPr>
        <p:txBody>
          <a:bodyPr lIns="0" tIns="0" rIns="0" bIns="0" rtlCol="0" anchor="t">
            <a:spAutoFit/>
          </a:bodyPr>
          <a:lstStyle/>
          <a:p>
            <a:pPr algn="just">
              <a:lnSpc>
                <a:spcPts val="1817"/>
              </a:lnSpc>
            </a:pPr>
            <a:r>
              <a:rPr lang="en-US" sz="1135" spc="-76">
                <a:solidFill>
                  <a:srgbClr val="000000"/>
                </a:solidFill>
                <a:latin typeface="Open Sans"/>
              </a:rPr>
              <a:t>Render can automatically scale your service up and down based on CPU and/or memory utilization targets that you specify.</a:t>
            </a:r>
          </a:p>
        </p:txBody>
      </p:sp>
      <p:sp>
        <p:nvSpPr>
          <p:cNvPr id="17" name="TextBox 17"/>
          <p:cNvSpPr txBox="1"/>
          <p:nvPr/>
        </p:nvSpPr>
        <p:spPr>
          <a:xfrm>
            <a:off x="4530683" y="4609143"/>
            <a:ext cx="1454061" cy="224705"/>
          </a:xfrm>
          <a:prstGeom prst="rect">
            <a:avLst/>
          </a:prstGeom>
        </p:spPr>
        <p:txBody>
          <a:bodyPr lIns="0" tIns="0" rIns="0" bIns="0" rtlCol="0" anchor="t">
            <a:spAutoFit/>
          </a:bodyPr>
          <a:lstStyle/>
          <a:p>
            <a:pPr algn="l">
              <a:lnSpc>
                <a:spcPts val="1962"/>
              </a:lnSpc>
            </a:pPr>
            <a:r>
              <a:rPr lang="en-US" sz="1226">
                <a:solidFill>
                  <a:srgbClr val="FFFFFF"/>
                </a:solidFill>
                <a:latin typeface="Open Sans Bold"/>
              </a:rPr>
              <a:t>Cost</a:t>
            </a:r>
          </a:p>
        </p:txBody>
      </p:sp>
      <p:sp>
        <p:nvSpPr>
          <p:cNvPr id="18" name="TextBox 18"/>
          <p:cNvSpPr txBox="1"/>
          <p:nvPr/>
        </p:nvSpPr>
        <p:spPr>
          <a:xfrm>
            <a:off x="4530683" y="4846819"/>
            <a:ext cx="1842372" cy="701040"/>
          </a:xfrm>
          <a:prstGeom prst="rect">
            <a:avLst/>
          </a:prstGeom>
        </p:spPr>
        <p:txBody>
          <a:bodyPr lIns="0" tIns="0" rIns="0" bIns="0" rtlCol="0" anchor="t">
            <a:spAutoFit/>
          </a:bodyPr>
          <a:lstStyle/>
          <a:p>
            <a:pPr algn="just">
              <a:lnSpc>
                <a:spcPts val="1920"/>
              </a:lnSpc>
            </a:pPr>
            <a:r>
              <a:rPr lang="en-US" sz="1200">
                <a:solidFill>
                  <a:srgbClr val="FFFFFF"/>
                </a:solidFill>
                <a:latin typeface="Open Sans"/>
              </a:rPr>
              <a:t>Heroku and AWS: they can be more expensive compared to render.com</a:t>
            </a:r>
          </a:p>
        </p:txBody>
      </p:sp>
      <p:sp>
        <p:nvSpPr>
          <p:cNvPr id="19" name="TextBox 19"/>
          <p:cNvSpPr txBox="1"/>
          <p:nvPr/>
        </p:nvSpPr>
        <p:spPr>
          <a:xfrm>
            <a:off x="6895600" y="4609143"/>
            <a:ext cx="2126480" cy="224705"/>
          </a:xfrm>
          <a:prstGeom prst="rect">
            <a:avLst/>
          </a:prstGeom>
        </p:spPr>
        <p:txBody>
          <a:bodyPr lIns="0" tIns="0" rIns="0" bIns="0" rtlCol="0" anchor="t">
            <a:spAutoFit/>
          </a:bodyPr>
          <a:lstStyle/>
          <a:p>
            <a:pPr algn="l">
              <a:lnSpc>
                <a:spcPts val="1962"/>
              </a:lnSpc>
            </a:pPr>
            <a:r>
              <a:rPr lang="en-US" sz="1226">
                <a:solidFill>
                  <a:srgbClr val="000000"/>
                </a:solidFill>
                <a:latin typeface="Open Sans Bold"/>
              </a:rPr>
              <a:t>Community and Support</a:t>
            </a:r>
          </a:p>
        </p:txBody>
      </p:sp>
      <p:sp>
        <p:nvSpPr>
          <p:cNvPr id="20" name="TextBox 20"/>
          <p:cNvSpPr txBox="1"/>
          <p:nvPr/>
        </p:nvSpPr>
        <p:spPr>
          <a:xfrm>
            <a:off x="6895600" y="4846819"/>
            <a:ext cx="2126480" cy="1415415"/>
          </a:xfrm>
          <a:prstGeom prst="rect">
            <a:avLst/>
          </a:prstGeom>
        </p:spPr>
        <p:txBody>
          <a:bodyPr lIns="0" tIns="0" rIns="0" bIns="0" rtlCol="0" anchor="t">
            <a:spAutoFit/>
          </a:bodyPr>
          <a:lstStyle/>
          <a:p>
            <a:pPr algn="just">
              <a:lnSpc>
                <a:spcPts val="1920"/>
              </a:lnSpc>
            </a:pPr>
            <a:r>
              <a:rPr lang="en-US" sz="1200">
                <a:solidFill>
                  <a:srgbClr val="000000"/>
                </a:solidFill>
                <a:latin typeface="Open Sans"/>
              </a:rPr>
              <a:t>Render.com has wealth of documentation and community forums. The extensive support network is beneficial for addressing issues and finding solutions.</a:t>
            </a:r>
          </a:p>
        </p:txBody>
      </p:sp>
      <p:sp>
        <p:nvSpPr>
          <p:cNvPr id="21" name="TextBox 21"/>
          <p:cNvSpPr txBox="1"/>
          <p:nvPr/>
        </p:nvSpPr>
        <p:spPr>
          <a:xfrm>
            <a:off x="942792" y="4896588"/>
            <a:ext cx="2138261" cy="701040"/>
          </a:xfrm>
          <a:prstGeom prst="rect">
            <a:avLst/>
          </a:prstGeom>
        </p:spPr>
        <p:txBody>
          <a:bodyPr lIns="0" tIns="0" rIns="0" bIns="0" rtlCol="0" anchor="t">
            <a:spAutoFit/>
          </a:bodyPr>
          <a:lstStyle/>
          <a:p>
            <a:pPr algn="just">
              <a:lnSpc>
                <a:spcPts val="1920"/>
              </a:lnSpc>
            </a:pPr>
            <a:r>
              <a:rPr lang="en-US" sz="1200">
                <a:solidFill>
                  <a:srgbClr val="000000"/>
                </a:solidFill>
                <a:latin typeface="Open Sans"/>
              </a:rPr>
              <a:t>Provides some useful functionality such as events and log activity tracking  </a:t>
            </a:r>
          </a:p>
        </p:txBody>
      </p:sp>
      <p:sp>
        <p:nvSpPr>
          <p:cNvPr id="22" name="TextBox 22"/>
          <p:cNvSpPr txBox="1"/>
          <p:nvPr/>
        </p:nvSpPr>
        <p:spPr>
          <a:xfrm>
            <a:off x="980892" y="4022443"/>
            <a:ext cx="2835105" cy="701040"/>
          </a:xfrm>
          <a:prstGeom prst="rect">
            <a:avLst/>
          </a:prstGeom>
        </p:spPr>
        <p:txBody>
          <a:bodyPr lIns="0" tIns="0" rIns="0" bIns="0" rtlCol="0" anchor="t">
            <a:spAutoFit/>
          </a:bodyPr>
          <a:lstStyle/>
          <a:p>
            <a:pPr algn="just">
              <a:lnSpc>
                <a:spcPts val="1920"/>
              </a:lnSpc>
            </a:pPr>
            <a:endParaRPr/>
          </a:p>
          <a:p>
            <a:pPr algn="just">
              <a:lnSpc>
                <a:spcPts val="1920"/>
              </a:lnSpc>
            </a:pPr>
            <a:r>
              <a:rPr lang="en-US" sz="1200">
                <a:solidFill>
                  <a:srgbClr val="000000"/>
                </a:solidFill>
                <a:latin typeface="Open Sans"/>
              </a:rPr>
              <a:t>512 MB RAM and 0.1 CPU and it is free !</a:t>
            </a:r>
          </a:p>
          <a:p>
            <a:pPr algn="just">
              <a:lnSpc>
                <a:spcPts val="1920"/>
              </a:lnSpc>
            </a:pPr>
            <a:endParaRPr lang="en-US" sz="1200">
              <a:solidFill>
                <a:srgbClr val="000000"/>
              </a:solidFill>
              <a:latin typeface="Open Sans"/>
            </a:endParaRPr>
          </a:p>
        </p:txBody>
      </p:sp>
      <p:sp>
        <p:nvSpPr>
          <p:cNvPr id="23" name="TextBox 23"/>
          <p:cNvSpPr txBox="1"/>
          <p:nvPr/>
        </p:nvSpPr>
        <p:spPr>
          <a:xfrm>
            <a:off x="3853386" y="770538"/>
            <a:ext cx="2896469" cy="459105"/>
          </a:xfrm>
          <a:prstGeom prst="rect">
            <a:avLst/>
          </a:prstGeom>
        </p:spPr>
        <p:txBody>
          <a:bodyPr lIns="0" tIns="0" rIns="0" bIns="0" rtlCol="0" anchor="t">
            <a:spAutoFit/>
          </a:bodyPr>
          <a:lstStyle/>
          <a:p>
            <a:pPr algn="l">
              <a:lnSpc>
                <a:spcPts val="3520"/>
              </a:lnSpc>
            </a:pPr>
            <a:r>
              <a:rPr lang="en-US" sz="3200">
                <a:solidFill>
                  <a:srgbClr val="5364F7"/>
                </a:solidFill>
                <a:latin typeface="Nunito Sans Bold"/>
              </a:rPr>
              <a:t>Consideration</a:t>
            </a:r>
          </a:p>
        </p:txBody>
      </p:sp>
      <p:sp>
        <p:nvSpPr>
          <p:cNvPr id="24" name="Freeform 24"/>
          <p:cNvSpPr/>
          <p:nvPr/>
        </p:nvSpPr>
        <p:spPr>
          <a:xfrm>
            <a:off x="4497413" y="1267916"/>
            <a:ext cx="372533" cy="372533"/>
          </a:xfrm>
          <a:custGeom>
            <a:avLst/>
            <a:gdLst/>
            <a:ahLst/>
            <a:cxnLst/>
            <a:rect l="l" t="t" r="r" b="b"/>
            <a:pathLst>
              <a:path w="372533" h="372533">
                <a:moveTo>
                  <a:pt x="0" y="0"/>
                </a:moveTo>
                <a:lnTo>
                  <a:pt x="372533" y="0"/>
                </a:lnTo>
                <a:lnTo>
                  <a:pt x="372533" y="372533"/>
                </a:lnTo>
                <a:lnTo>
                  <a:pt x="0" y="3725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3822" r="-1724" b="-2028"/>
            </a:stretch>
          </a:blipFill>
        </p:spPr>
      </p:sp>
      <p:sp>
        <p:nvSpPr>
          <p:cNvPr id="3" name="TextBox 3"/>
          <p:cNvSpPr txBox="1"/>
          <p:nvPr/>
        </p:nvSpPr>
        <p:spPr>
          <a:xfrm>
            <a:off x="757641" y="553729"/>
            <a:ext cx="6986991" cy="504825"/>
          </a:xfrm>
          <a:prstGeom prst="rect">
            <a:avLst/>
          </a:prstGeom>
        </p:spPr>
        <p:txBody>
          <a:bodyPr lIns="0" tIns="0" rIns="0" bIns="0" rtlCol="0" anchor="t">
            <a:spAutoFit/>
          </a:bodyPr>
          <a:lstStyle/>
          <a:p>
            <a:pPr algn="l">
              <a:lnSpc>
                <a:spcPts val="4199"/>
              </a:lnSpc>
            </a:pPr>
            <a:r>
              <a:rPr lang="en-US" sz="2999" spc="-29">
                <a:solidFill>
                  <a:srgbClr val="04488F"/>
                </a:solidFill>
                <a:latin typeface="Berkshire Swash"/>
              </a:rPr>
              <a:t>Design Principles</a:t>
            </a:r>
          </a:p>
        </p:txBody>
      </p:sp>
      <p:sp>
        <p:nvSpPr>
          <p:cNvPr id="4" name="AutoShape 4"/>
          <p:cNvSpPr/>
          <p:nvPr/>
        </p:nvSpPr>
        <p:spPr>
          <a:xfrm>
            <a:off x="757641" y="1290011"/>
            <a:ext cx="4420978" cy="0"/>
          </a:xfrm>
          <a:prstGeom prst="line">
            <a:avLst/>
          </a:prstGeom>
          <a:ln w="9525" cap="rnd">
            <a:solidFill>
              <a:srgbClr val="04488F"/>
            </a:solidFill>
            <a:prstDash val="solid"/>
            <a:headEnd type="none" w="sm" len="sm"/>
            <a:tailEnd type="none" w="sm" len="sm"/>
          </a:ln>
        </p:spPr>
      </p:sp>
      <p:sp>
        <p:nvSpPr>
          <p:cNvPr id="5" name="Freeform 5"/>
          <p:cNvSpPr/>
          <p:nvPr/>
        </p:nvSpPr>
        <p:spPr>
          <a:xfrm flipH="1">
            <a:off x="352426" y="6368556"/>
            <a:ext cx="405215" cy="430247"/>
          </a:xfrm>
          <a:custGeom>
            <a:avLst/>
            <a:gdLst/>
            <a:ahLst/>
            <a:cxnLst/>
            <a:rect l="l" t="t" r="r" b="b"/>
            <a:pathLst>
              <a:path w="405215" h="430247">
                <a:moveTo>
                  <a:pt x="405215" y="0"/>
                </a:moveTo>
                <a:lnTo>
                  <a:pt x="0" y="0"/>
                </a:lnTo>
                <a:lnTo>
                  <a:pt x="0" y="430248"/>
                </a:lnTo>
                <a:lnTo>
                  <a:pt x="405215" y="430248"/>
                </a:lnTo>
                <a:lnTo>
                  <a:pt x="40521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38616" y="1728161"/>
            <a:ext cx="9320558" cy="5290819"/>
          </a:xfrm>
          <a:prstGeom prst="rect">
            <a:avLst/>
          </a:prstGeom>
        </p:spPr>
        <p:txBody>
          <a:bodyPr lIns="0" tIns="0" rIns="0" bIns="0" rtlCol="0" anchor="t">
            <a:spAutoFit/>
          </a:bodyPr>
          <a:lstStyle/>
          <a:p>
            <a:pPr algn="l">
              <a:lnSpc>
                <a:spcPts val="3080"/>
              </a:lnSpc>
            </a:pPr>
            <a:r>
              <a:rPr lang="en-US" sz="2200" spc="-22">
                <a:solidFill>
                  <a:srgbClr val="04488F"/>
                </a:solidFill>
                <a:latin typeface="Glacial Indifference"/>
              </a:rPr>
              <a:t>1.  Divide and conquer</a:t>
            </a:r>
          </a:p>
          <a:p>
            <a:pPr algn="l">
              <a:lnSpc>
                <a:spcPts val="3080"/>
              </a:lnSpc>
            </a:pPr>
            <a:r>
              <a:rPr lang="en-US" sz="2200" spc="-22">
                <a:solidFill>
                  <a:srgbClr val="04488F"/>
                </a:solidFill>
                <a:latin typeface="Glacial Indifference"/>
              </a:rPr>
              <a:t>2. Keep level of abstraction as high as possible</a:t>
            </a:r>
          </a:p>
          <a:p>
            <a:pPr algn="l">
              <a:lnSpc>
                <a:spcPts val="3080"/>
              </a:lnSpc>
            </a:pPr>
            <a:r>
              <a:rPr lang="en-US" sz="2200" spc="-22">
                <a:solidFill>
                  <a:srgbClr val="04488F"/>
                </a:solidFill>
                <a:latin typeface="Glacial Indifference"/>
              </a:rPr>
              <a:t>3. Increase reusability</a:t>
            </a:r>
          </a:p>
          <a:p>
            <a:pPr algn="l">
              <a:lnSpc>
                <a:spcPts val="3080"/>
              </a:lnSpc>
            </a:pPr>
            <a:r>
              <a:rPr lang="en-US" sz="2200" spc="-22">
                <a:solidFill>
                  <a:srgbClr val="04488F"/>
                </a:solidFill>
                <a:latin typeface="Glacial Indifference"/>
              </a:rPr>
              <a:t>4. Reuse existing designs and code</a:t>
            </a:r>
          </a:p>
          <a:p>
            <a:pPr algn="l">
              <a:lnSpc>
                <a:spcPts val="3080"/>
              </a:lnSpc>
            </a:pPr>
            <a:r>
              <a:rPr lang="en-US" sz="2200" spc="-22">
                <a:solidFill>
                  <a:srgbClr val="04488F"/>
                </a:solidFill>
                <a:latin typeface="Glacial Indifference"/>
              </a:rPr>
              <a:t>5. Accommodate design for flexibility</a:t>
            </a:r>
          </a:p>
          <a:p>
            <a:pPr algn="l">
              <a:lnSpc>
                <a:spcPts val="3080"/>
              </a:lnSpc>
            </a:pPr>
            <a:r>
              <a:rPr lang="en-US" sz="2200" spc="-22">
                <a:solidFill>
                  <a:srgbClr val="04488F"/>
                </a:solidFill>
                <a:latin typeface="Glacial Indifference"/>
              </a:rPr>
              <a:t>6. Anticipate obsolescence</a:t>
            </a:r>
          </a:p>
          <a:p>
            <a:pPr algn="l">
              <a:lnSpc>
                <a:spcPts val="3080"/>
              </a:lnSpc>
            </a:pPr>
            <a:r>
              <a:rPr lang="en-US" sz="2200" spc="-22">
                <a:solidFill>
                  <a:srgbClr val="04488F"/>
                </a:solidFill>
                <a:latin typeface="Glacial Indifference"/>
              </a:rPr>
              <a:t>7. Design for portability</a:t>
            </a:r>
          </a:p>
          <a:p>
            <a:pPr algn="l">
              <a:lnSpc>
                <a:spcPts val="3080"/>
              </a:lnSpc>
            </a:pPr>
            <a:r>
              <a:rPr lang="en-US" sz="2200" spc="-22">
                <a:solidFill>
                  <a:srgbClr val="04488F"/>
                </a:solidFill>
                <a:latin typeface="Glacial Indifference"/>
              </a:rPr>
              <a:t>8. Design for testability</a:t>
            </a:r>
          </a:p>
          <a:p>
            <a:pPr algn="l">
              <a:lnSpc>
                <a:spcPts val="3080"/>
              </a:lnSpc>
            </a:pPr>
            <a:r>
              <a:rPr lang="en-US" sz="2200" spc="-22">
                <a:solidFill>
                  <a:srgbClr val="04488F"/>
                </a:solidFill>
                <a:latin typeface="Glacial Indifference"/>
              </a:rPr>
              <a:t>9. Design defensively</a:t>
            </a:r>
          </a:p>
          <a:p>
            <a:pPr algn="l">
              <a:lnSpc>
                <a:spcPts val="3080"/>
              </a:lnSpc>
            </a:pPr>
            <a:r>
              <a:rPr lang="en-US" sz="2200" spc="-22">
                <a:solidFill>
                  <a:srgbClr val="04488F"/>
                </a:solidFill>
                <a:latin typeface="Glacial Indifference"/>
              </a:rPr>
              <a:t>10. Promote cohesion</a:t>
            </a:r>
          </a:p>
          <a:p>
            <a:pPr algn="l">
              <a:lnSpc>
                <a:spcPts val="3080"/>
              </a:lnSpc>
            </a:pPr>
            <a:r>
              <a:rPr lang="en-US" sz="2200" spc="-22">
                <a:solidFill>
                  <a:srgbClr val="04488F"/>
                </a:solidFill>
                <a:latin typeface="Glacial Indifference"/>
              </a:rPr>
              <a:t>11. Reduce coupling</a:t>
            </a:r>
          </a:p>
          <a:p>
            <a:pPr algn="l">
              <a:lnSpc>
                <a:spcPts val="3080"/>
              </a:lnSpc>
            </a:pPr>
            <a:r>
              <a:rPr lang="en-US" sz="2200" spc="-22">
                <a:solidFill>
                  <a:srgbClr val="04488F"/>
                </a:solidFill>
                <a:latin typeface="Glacial Indifference"/>
              </a:rPr>
              <a:t>12. SOLID principles</a:t>
            </a:r>
          </a:p>
          <a:p>
            <a:pPr algn="l">
              <a:lnSpc>
                <a:spcPts val="3080"/>
              </a:lnSpc>
            </a:pPr>
            <a:endParaRPr lang="en-US" sz="2200" spc="-22">
              <a:solidFill>
                <a:srgbClr val="04488F"/>
              </a:solidFill>
              <a:latin typeface="Glacial Indifference"/>
            </a:endParaRPr>
          </a:p>
          <a:p>
            <a:pPr algn="l">
              <a:lnSpc>
                <a:spcPts val="1680"/>
              </a:lnSpc>
            </a:pPr>
            <a:r>
              <a:rPr lang="en-US" sz="1200" spc="-12">
                <a:solidFill>
                  <a:srgbClr val="04488F"/>
                </a:solidFill>
                <a:latin typeface="Glacial Indifference"/>
              </a:rPr>
              <a:t>sourced from www.lloseng.com &amp; OOSE Practical Software Development using UML &amp; Java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t="-166" b="-166"/>
            </a:stretch>
          </a:blipFill>
        </p:spPr>
      </p:sp>
      <p:sp>
        <p:nvSpPr>
          <p:cNvPr id="3" name="TextBox 3"/>
          <p:cNvSpPr txBox="1"/>
          <p:nvPr/>
        </p:nvSpPr>
        <p:spPr>
          <a:xfrm>
            <a:off x="352426" y="1088461"/>
            <a:ext cx="8887516" cy="6971156"/>
          </a:xfrm>
          <a:prstGeom prst="rect">
            <a:avLst/>
          </a:prstGeom>
        </p:spPr>
        <p:txBody>
          <a:bodyPr lIns="0" tIns="0" rIns="0" bIns="0" rtlCol="0" anchor="t">
            <a:spAutoFit/>
          </a:bodyPr>
          <a:lstStyle/>
          <a:p>
            <a:pPr algn="just">
              <a:lnSpc>
                <a:spcPts val="5049"/>
              </a:lnSpc>
            </a:pPr>
            <a:r>
              <a:rPr lang="en-US" sz="2700" spc="-27">
                <a:solidFill>
                  <a:srgbClr val="04488F"/>
                </a:solidFill>
                <a:latin typeface="Glacial Indifference"/>
              </a:rPr>
              <a:t>The Meta Knight App features a sleek and intuitive user interface designed for ease of use. The home screen presents users with a grid of feature icons, each representing a different security tool. These include Password Strength, Spam Classification, URL Classification, Malware Detection, Spam Call Classification, and Report features. Each feature has its own dedicated screen with a consistent design language.</a:t>
            </a:r>
          </a:p>
          <a:p>
            <a:pPr algn="just">
              <a:lnSpc>
                <a:spcPts val="5049"/>
              </a:lnSpc>
            </a:pPr>
            <a:endParaRPr lang="en-US" sz="2700" spc="-27">
              <a:solidFill>
                <a:srgbClr val="04488F"/>
              </a:solidFill>
              <a:latin typeface="Glacial Indifference"/>
            </a:endParaRPr>
          </a:p>
          <a:p>
            <a:pPr algn="just">
              <a:lnSpc>
                <a:spcPts val="5049"/>
              </a:lnSpc>
            </a:pPr>
            <a:endParaRPr lang="en-US" sz="2700" spc="-27">
              <a:solidFill>
                <a:srgbClr val="04488F"/>
              </a:solidFill>
              <a:latin typeface="Glacial Indifference"/>
            </a:endParaRPr>
          </a:p>
          <a:p>
            <a:pPr algn="just">
              <a:lnSpc>
                <a:spcPts val="5049"/>
              </a:lnSpc>
            </a:pPr>
            <a:endParaRPr lang="en-US" sz="2700" spc="-27">
              <a:solidFill>
                <a:srgbClr val="04488F"/>
              </a:solidFill>
              <a:latin typeface="Glacial Indifference"/>
            </a:endParaRPr>
          </a:p>
        </p:txBody>
      </p:sp>
      <p:sp>
        <p:nvSpPr>
          <p:cNvPr id="4" name="TextBox 4"/>
          <p:cNvSpPr txBox="1"/>
          <p:nvPr/>
        </p:nvSpPr>
        <p:spPr>
          <a:xfrm>
            <a:off x="1460231" y="455295"/>
            <a:ext cx="5489199" cy="636906"/>
          </a:xfrm>
          <a:prstGeom prst="rect">
            <a:avLst/>
          </a:prstGeom>
        </p:spPr>
        <p:txBody>
          <a:bodyPr lIns="0" tIns="0" rIns="0" bIns="0" rtlCol="0" anchor="t">
            <a:spAutoFit/>
          </a:bodyPr>
          <a:lstStyle/>
          <a:p>
            <a:pPr algn="l">
              <a:lnSpc>
                <a:spcPts val="5319"/>
              </a:lnSpc>
            </a:pPr>
            <a:r>
              <a:rPr lang="en-US" sz="3799" spc="-37">
                <a:solidFill>
                  <a:srgbClr val="04488F"/>
                </a:solidFill>
                <a:latin typeface="League Spartan"/>
              </a:rPr>
              <a:t>Frontend Screens</a:t>
            </a:r>
          </a:p>
        </p:txBody>
      </p:sp>
      <p:sp>
        <p:nvSpPr>
          <p:cNvPr id="5" name="Freeform 5"/>
          <p:cNvSpPr/>
          <p:nvPr/>
        </p:nvSpPr>
        <p:spPr>
          <a:xfrm flipH="1">
            <a:off x="352426" y="6368556"/>
            <a:ext cx="405215" cy="430247"/>
          </a:xfrm>
          <a:custGeom>
            <a:avLst/>
            <a:gdLst/>
            <a:ahLst/>
            <a:cxnLst/>
            <a:rect l="l" t="t" r="r" b="b"/>
            <a:pathLst>
              <a:path w="405215" h="430247">
                <a:moveTo>
                  <a:pt x="405215" y="0"/>
                </a:moveTo>
                <a:lnTo>
                  <a:pt x="0" y="0"/>
                </a:lnTo>
                <a:lnTo>
                  <a:pt x="0" y="430248"/>
                </a:lnTo>
                <a:lnTo>
                  <a:pt x="405215" y="430248"/>
                </a:lnTo>
                <a:lnTo>
                  <a:pt x="405215"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629322" y="826353"/>
            <a:ext cx="5841304" cy="770417"/>
          </a:xfrm>
          <a:prstGeom prst="rect">
            <a:avLst/>
          </a:prstGeom>
        </p:spPr>
        <p:txBody>
          <a:bodyPr lIns="0" tIns="0" rIns="0" bIns="0" rtlCol="0" anchor="t">
            <a:spAutoFit/>
          </a:bodyPr>
          <a:lstStyle/>
          <a:p>
            <a:pPr algn="l">
              <a:lnSpc>
                <a:spcPts val="5793"/>
              </a:lnSpc>
            </a:pPr>
            <a:r>
              <a:rPr lang="en-US" sz="5570">
                <a:solidFill>
                  <a:srgbClr val="F1F1F1"/>
                </a:solidFill>
                <a:latin typeface="Giaza"/>
              </a:rPr>
              <a:t>BACKEND </a:t>
            </a:r>
          </a:p>
        </p:txBody>
      </p:sp>
      <p:sp>
        <p:nvSpPr>
          <p:cNvPr id="3" name="AutoShape 3"/>
          <p:cNvSpPr/>
          <p:nvPr/>
        </p:nvSpPr>
        <p:spPr>
          <a:xfrm>
            <a:off x="7253050" y="1455420"/>
            <a:ext cx="1468584" cy="0"/>
          </a:xfrm>
          <a:prstGeom prst="line">
            <a:avLst/>
          </a:prstGeom>
          <a:ln w="38100" cap="flat">
            <a:solidFill>
              <a:srgbClr val="FFFFFF"/>
            </a:solidFill>
            <a:prstDash val="solid"/>
            <a:headEnd type="none" w="sm" len="sm"/>
            <a:tailEnd type="none" w="sm" len="sm"/>
          </a:ln>
        </p:spPr>
      </p:sp>
      <p:sp>
        <p:nvSpPr>
          <p:cNvPr id="4" name="AutoShape 4"/>
          <p:cNvSpPr/>
          <p:nvPr/>
        </p:nvSpPr>
        <p:spPr>
          <a:xfrm>
            <a:off x="4142508" y="6665059"/>
            <a:ext cx="1468584" cy="0"/>
          </a:xfrm>
          <a:prstGeom prst="line">
            <a:avLst/>
          </a:prstGeom>
          <a:ln w="38100" cap="flat">
            <a:solidFill>
              <a:srgbClr val="FFFFFF"/>
            </a:solidFill>
            <a:prstDash val="solid"/>
            <a:headEnd type="none" w="sm" len="sm"/>
            <a:tailEnd type="none" w="sm" len="sm"/>
          </a:ln>
        </p:spPr>
      </p:sp>
      <p:sp>
        <p:nvSpPr>
          <p:cNvPr id="5" name="TextBox 5"/>
          <p:cNvSpPr txBox="1"/>
          <p:nvPr/>
        </p:nvSpPr>
        <p:spPr>
          <a:xfrm>
            <a:off x="731520" y="1965205"/>
            <a:ext cx="8153688" cy="4238725"/>
          </a:xfrm>
          <a:prstGeom prst="rect">
            <a:avLst/>
          </a:prstGeom>
        </p:spPr>
        <p:txBody>
          <a:bodyPr lIns="0" tIns="0" rIns="0" bIns="0" rtlCol="0" anchor="t">
            <a:spAutoFit/>
          </a:bodyPr>
          <a:lstStyle/>
          <a:p>
            <a:pPr algn="just">
              <a:lnSpc>
                <a:spcPts val="2430"/>
              </a:lnSpc>
            </a:pPr>
            <a:r>
              <a:rPr lang="en-US" sz="1855">
                <a:solidFill>
                  <a:srgbClr val="04488F"/>
                </a:solidFill>
                <a:latin typeface="Berkshire Swash"/>
              </a:rPr>
              <a:t>Flask Backend: The application uses Flask, a lightweight Python web framework, for its backend services which allows application to handle different functionalities like spam detection and password strength checking etc.</a:t>
            </a:r>
          </a:p>
          <a:p>
            <a:pPr algn="just">
              <a:lnSpc>
                <a:spcPts val="2430"/>
              </a:lnSpc>
            </a:pPr>
            <a:endParaRPr lang="en-US" sz="1855">
              <a:solidFill>
                <a:srgbClr val="04488F"/>
              </a:solidFill>
              <a:latin typeface="Berkshire Swash"/>
            </a:endParaRPr>
          </a:p>
          <a:p>
            <a:pPr algn="just">
              <a:lnSpc>
                <a:spcPts val="2430"/>
              </a:lnSpc>
            </a:pPr>
            <a:r>
              <a:rPr lang="en-US" sz="1855">
                <a:solidFill>
                  <a:srgbClr val="04488F"/>
                </a:solidFill>
                <a:latin typeface="Berkshire Swash"/>
              </a:rPr>
              <a:t>Machine Learning (ML): The application incorporates machine learning and natural language processing (NLP) models for various tasks. This includes password strength prediction, email spam classification, and SMS spam detection. These models are  hosted on the Flask backend </a:t>
            </a:r>
          </a:p>
          <a:p>
            <a:pPr algn="just">
              <a:lnSpc>
                <a:spcPts val="2430"/>
              </a:lnSpc>
            </a:pPr>
            <a:endParaRPr lang="en-US" sz="1855">
              <a:solidFill>
                <a:srgbClr val="04488F"/>
              </a:solidFill>
              <a:latin typeface="Berkshire Swash"/>
            </a:endParaRPr>
          </a:p>
          <a:p>
            <a:pPr algn="just">
              <a:lnSpc>
                <a:spcPts val="2430"/>
              </a:lnSpc>
            </a:pPr>
            <a:r>
              <a:rPr lang="en-US" sz="1855">
                <a:solidFill>
                  <a:srgbClr val="04488F"/>
                </a:solidFill>
                <a:latin typeface="Berkshire Swash"/>
              </a:rPr>
              <a:t>VirusTotal: The MalwareDetectionPage applies integration with VirusTotal, a service that analyzes files and URLs for malware. The application allows users to upload files or submit URLs for scanning, utilizing VirusTotal's API to perform these security checks.</a:t>
            </a:r>
          </a:p>
          <a:p>
            <a:pPr algn="just">
              <a:lnSpc>
                <a:spcPts val="2170"/>
              </a:lnSpc>
            </a:pPr>
            <a:endParaRPr lang="en-US" sz="1855">
              <a:solidFill>
                <a:srgbClr val="04488F"/>
              </a:solidFill>
              <a:latin typeface="Berkshire Swas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0FF">
                <a:alpha val="100000"/>
              </a:srgbClr>
            </a:gs>
            <a:gs pos="100000">
              <a:srgbClr val="FF66C4">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281058" y="788670"/>
            <a:ext cx="8545644" cy="591963"/>
          </a:xfrm>
          <a:prstGeom prst="rect">
            <a:avLst/>
          </a:prstGeom>
        </p:spPr>
        <p:txBody>
          <a:bodyPr lIns="0" tIns="0" rIns="0" bIns="0" rtlCol="0" anchor="t">
            <a:spAutoFit/>
          </a:bodyPr>
          <a:lstStyle/>
          <a:p>
            <a:pPr algn="l">
              <a:lnSpc>
                <a:spcPts val="4441"/>
              </a:lnSpc>
            </a:pPr>
            <a:r>
              <a:rPr lang="en-US" sz="4270">
                <a:solidFill>
                  <a:srgbClr val="F1F1F1"/>
                </a:solidFill>
                <a:latin typeface="Giaza"/>
              </a:rPr>
              <a:t>DATABASE</a:t>
            </a:r>
          </a:p>
        </p:txBody>
      </p:sp>
      <p:sp>
        <p:nvSpPr>
          <p:cNvPr id="3" name="AutoShape 3"/>
          <p:cNvSpPr/>
          <p:nvPr/>
        </p:nvSpPr>
        <p:spPr>
          <a:xfrm>
            <a:off x="7011567" y="1049323"/>
            <a:ext cx="1468584" cy="0"/>
          </a:xfrm>
          <a:prstGeom prst="line">
            <a:avLst/>
          </a:prstGeom>
          <a:ln w="38100" cap="flat">
            <a:solidFill>
              <a:srgbClr val="FFFFFF"/>
            </a:solidFill>
            <a:prstDash val="solid"/>
            <a:headEnd type="none" w="sm" len="sm"/>
            <a:tailEnd type="none" w="sm" len="sm"/>
          </a:ln>
        </p:spPr>
      </p:sp>
      <p:sp>
        <p:nvSpPr>
          <p:cNvPr id="4" name="AutoShape 4"/>
          <p:cNvSpPr/>
          <p:nvPr/>
        </p:nvSpPr>
        <p:spPr>
          <a:xfrm>
            <a:off x="4142508" y="6907530"/>
            <a:ext cx="1468584" cy="0"/>
          </a:xfrm>
          <a:prstGeom prst="line">
            <a:avLst/>
          </a:prstGeom>
          <a:ln w="38100" cap="flat">
            <a:solidFill>
              <a:srgbClr val="FFFFFF"/>
            </a:solidFill>
            <a:prstDash val="solid"/>
            <a:headEnd type="none" w="sm" len="sm"/>
            <a:tailEnd type="none" w="sm" len="sm"/>
          </a:ln>
        </p:spPr>
      </p:sp>
      <p:sp>
        <p:nvSpPr>
          <p:cNvPr id="5" name="TextBox 5"/>
          <p:cNvSpPr txBox="1"/>
          <p:nvPr/>
        </p:nvSpPr>
        <p:spPr>
          <a:xfrm>
            <a:off x="519894" y="1594683"/>
            <a:ext cx="8328085" cy="5108322"/>
          </a:xfrm>
          <a:prstGeom prst="rect">
            <a:avLst/>
          </a:prstGeom>
        </p:spPr>
        <p:txBody>
          <a:bodyPr lIns="0" tIns="0" rIns="0" bIns="0" rtlCol="0" anchor="t">
            <a:spAutoFit/>
          </a:bodyPr>
          <a:lstStyle/>
          <a:p>
            <a:pPr algn="just">
              <a:lnSpc>
                <a:spcPts val="3381"/>
              </a:lnSpc>
            </a:pPr>
            <a:r>
              <a:rPr lang="en-US" sz="1899">
                <a:solidFill>
                  <a:srgbClr val="FFFFFF"/>
                </a:solidFill>
                <a:latin typeface="Open Sans"/>
              </a:rPr>
              <a:t>The application uses a MySQL database hosted on https://freesqldatabase.com. This is a free MySQL database hosting service, which provides a convenient solution for web applications requiring a relational database. The database is managed through phpMyAdmin, accessible at https://phpmyadmin.co. phpMyAdmin is a popular web-based administration tool for MySQL databases, allowing developers to manage database structures, execute SQL queries, and perform various database operations through a user-friendly interface.</a:t>
            </a:r>
          </a:p>
          <a:p>
            <a:pPr algn="just">
              <a:lnSpc>
                <a:spcPts val="3381"/>
              </a:lnSpc>
            </a:pPr>
            <a:r>
              <a:rPr lang="en-US" sz="1899">
                <a:solidFill>
                  <a:srgbClr val="FFFFFF"/>
                </a:solidFill>
                <a:latin typeface="Open Sans"/>
              </a:rPr>
              <a:t>The database engine used is InnoDB, which is significant because: InnoDB supports better data integrity and can improve performance in multi-user scenarios. This database setup stores the historical data for the result of predictions and reports.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BFB"/>
        </a:solidFill>
        <a:effectLst/>
      </p:bgPr>
    </p:bg>
    <p:spTree>
      <p:nvGrpSpPr>
        <p:cNvPr id="1" name=""/>
        <p:cNvGrpSpPr/>
        <p:nvPr/>
      </p:nvGrpSpPr>
      <p:grpSpPr>
        <a:xfrm>
          <a:off x="0" y="0"/>
          <a:ext cx="0" cy="0"/>
          <a:chOff x="0" y="0"/>
          <a:chExt cx="0" cy="0"/>
        </a:xfrm>
      </p:grpSpPr>
      <p:sp>
        <p:nvSpPr>
          <p:cNvPr id="2" name="TextBox 2"/>
          <p:cNvSpPr txBox="1"/>
          <p:nvPr/>
        </p:nvSpPr>
        <p:spPr>
          <a:xfrm>
            <a:off x="0" y="1050131"/>
            <a:ext cx="6330950" cy="6167971"/>
          </a:xfrm>
          <a:prstGeom prst="rect">
            <a:avLst/>
          </a:prstGeom>
        </p:spPr>
        <p:txBody>
          <a:bodyPr wrap="square" lIns="0" tIns="0" rIns="0" bIns="0" rtlCol="0" anchor="t">
            <a:spAutoFit/>
          </a:bodyPr>
          <a:lstStyle/>
          <a:p>
            <a:pPr marL="347046" lvl="1" indent="-173523" algn="l">
              <a:lnSpc>
                <a:spcPts val="2748"/>
              </a:lnSpc>
              <a:buAutoNum type="arabicPeriod"/>
            </a:pPr>
            <a:r>
              <a:rPr lang="en-US" sz="1607" spc="128" dirty="0">
                <a:solidFill>
                  <a:srgbClr val="454543"/>
                </a:solidFill>
                <a:latin typeface="Montserrat Light"/>
              </a:rPr>
              <a:t>Real-time Protection: Implement background scanning for incoming calls, SMS, and emails to provide proactive protection without manual user input.</a:t>
            </a:r>
          </a:p>
          <a:p>
            <a:pPr marL="347046" lvl="1" indent="-173523" algn="l">
              <a:lnSpc>
                <a:spcPts val="2748"/>
              </a:lnSpc>
              <a:buAutoNum type="arabicPeriod"/>
            </a:pPr>
            <a:r>
              <a:rPr lang="en-US" sz="1607" spc="128" dirty="0">
                <a:solidFill>
                  <a:srgbClr val="454543"/>
                </a:solidFill>
                <a:latin typeface="Montserrat Light"/>
              </a:rPr>
              <a:t>Machine Learning Model Updates: Develop a system for regularly updating the app's classification models to adapt to evolving threat landscapes.</a:t>
            </a:r>
          </a:p>
          <a:p>
            <a:pPr marL="347046" lvl="1" indent="-173523" algn="l">
              <a:lnSpc>
                <a:spcPts val="2748"/>
              </a:lnSpc>
              <a:buAutoNum type="arabicPeriod"/>
            </a:pPr>
            <a:r>
              <a:rPr lang="en-US" sz="1607" spc="128" dirty="0">
                <a:solidFill>
                  <a:srgbClr val="454543"/>
                </a:solidFill>
                <a:latin typeface="Montserrat Light"/>
              </a:rPr>
              <a:t>Offline Functionality: Introduce basic offline capabilities for certain features to allow limited functionality without an internet connection.</a:t>
            </a:r>
          </a:p>
          <a:p>
            <a:pPr marL="347046" lvl="1" indent="-173523" algn="l">
              <a:lnSpc>
                <a:spcPts val="2748"/>
              </a:lnSpc>
              <a:buAutoNum type="arabicPeriod"/>
            </a:pPr>
            <a:r>
              <a:rPr lang="en-US" sz="1607" spc="128" dirty="0">
                <a:solidFill>
                  <a:srgbClr val="454543"/>
                </a:solidFill>
                <a:latin typeface="Montserrat Light"/>
              </a:rPr>
              <a:t>User Education: Integrate an educational component that provides users with cybersecurity best practices and explanations of various threats.</a:t>
            </a:r>
          </a:p>
          <a:p>
            <a:pPr marL="347046" lvl="1" indent="-173523" algn="l">
              <a:lnSpc>
                <a:spcPts val="2748"/>
              </a:lnSpc>
              <a:buAutoNum type="arabicPeriod"/>
            </a:pPr>
            <a:r>
              <a:rPr lang="en-US" sz="1607" spc="128" dirty="0">
                <a:solidFill>
                  <a:srgbClr val="454543"/>
                </a:solidFill>
                <a:latin typeface="Montserrat Light"/>
              </a:rPr>
              <a:t>Integration with System Settings: Develop features that can suggest and potentially implement system-level security settings on the user's device.</a:t>
            </a:r>
          </a:p>
          <a:p>
            <a:pPr algn="l">
              <a:lnSpc>
                <a:spcPts val="2427"/>
              </a:lnSpc>
            </a:pPr>
            <a:endParaRPr lang="en-US" sz="1607" spc="128" dirty="0">
              <a:solidFill>
                <a:srgbClr val="454543"/>
              </a:solidFill>
              <a:latin typeface="Montserrat Light"/>
            </a:endParaRPr>
          </a:p>
        </p:txBody>
      </p:sp>
      <p:sp>
        <p:nvSpPr>
          <p:cNvPr id="3" name="Freeform 3"/>
          <p:cNvSpPr/>
          <p:nvPr/>
        </p:nvSpPr>
        <p:spPr>
          <a:xfrm>
            <a:off x="-380120" y="-479600"/>
            <a:ext cx="7086608" cy="1520118"/>
          </a:xfrm>
          <a:custGeom>
            <a:avLst/>
            <a:gdLst/>
            <a:ahLst/>
            <a:cxnLst/>
            <a:rect l="l" t="t" r="r" b="b"/>
            <a:pathLst>
              <a:path w="7086608" h="1520118">
                <a:moveTo>
                  <a:pt x="0" y="0"/>
                </a:moveTo>
                <a:lnTo>
                  <a:pt x="7086608" y="0"/>
                </a:lnTo>
                <a:lnTo>
                  <a:pt x="7086608" y="1520118"/>
                </a:lnTo>
                <a:lnTo>
                  <a:pt x="0" y="1520118"/>
                </a:lnTo>
                <a:lnTo>
                  <a:pt x="0" y="0"/>
                </a:lnTo>
                <a:close/>
              </a:path>
            </a:pathLst>
          </a:custGeom>
          <a:blipFill>
            <a:blip r:embed="rId2">
              <a:extLst>
                <a:ext uri="{96DAC541-7B7A-43D3-8B79-37D633B846F1}">
                  <asvg:svgBlip xmlns:asvg="http://schemas.microsoft.com/office/drawing/2016/SVG/main" r:embed="rId3"/>
                </a:ext>
              </a:extLst>
            </a:blip>
            <a:stretch>
              <a:fillRect t="-183093" b="-183093"/>
            </a:stretch>
          </a:blipFill>
        </p:spPr>
      </p:sp>
      <p:sp>
        <p:nvSpPr>
          <p:cNvPr id="4" name="TextBox 4"/>
          <p:cNvSpPr txBox="1"/>
          <p:nvPr/>
        </p:nvSpPr>
        <p:spPr>
          <a:xfrm>
            <a:off x="704561" y="38100"/>
            <a:ext cx="7450307" cy="713318"/>
          </a:xfrm>
          <a:prstGeom prst="rect">
            <a:avLst/>
          </a:prstGeom>
        </p:spPr>
        <p:txBody>
          <a:bodyPr lIns="0" tIns="0" rIns="0" bIns="0" rtlCol="0" anchor="t">
            <a:spAutoFit/>
          </a:bodyPr>
          <a:lstStyle/>
          <a:p>
            <a:pPr algn="l">
              <a:lnSpc>
                <a:spcPts val="4910"/>
              </a:lnSpc>
            </a:pPr>
            <a:r>
              <a:rPr lang="en-US" sz="4960" spc="49">
                <a:solidFill>
                  <a:srgbClr val="D7DBDF"/>
                </a:solidFill>
                <a:latin typeface="Bodoni FLF Italics"/>
              </a:rPr>
              <a:t>Future Improvement</a:t>
            </a:r>
          </a:p>
        </p:txBody>
      </p:sp>
      <p:grpSp>
        <p:nvGrpSpPr>
          <p:cNvPr id="5" name="Group 5"/>
          <p:cNvGrpSpPr/>
          <p:nvPr/>
        </p:nvGrpSpPr>
        <p:grpSpPr>
          <a:xfrm>
            <a:off x="6330950" y="-146138"/>
            <a:ext cx="3647837" cy="7543003"/>
            <a:chOff x="0" y="0"/>
            <a:chExt cx="4863782" cy="10057337"/>
          </a:xfrm>
        </p:grpSpPr>
        <p:pic>
          <p:nvPicPr>
            <p:cNvPr id="6" name="Picture 6"/>
            <p:cNvPicPr>
              <a:picLocks noChangeAspect="1"/>
            </p:cNvPicPr>
            <p:nvPr/>
          </p:nvPicPr>
          <p:blipFill>
            <a:blip r:embed="rId4"/>
            <a:srcRect l="51119" r="16659"/>
            <a:stretch>
              <a:fillRect/>
            </a:stretch>
          </p:blipFill>
          <p:spPr>
            <a:xfrm>
              <a:off x="0" y="0"/>
              <a:ext cx="4863782" cy="1005733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56229" r="-56229"/>
            </a:stretch>
          </a:blipFill>
        </p:spPr>
      </p:sp>
      <p:sp>
        <p:nvSpPr>
          <p:cNvPr id="3" name="Freeform 3"/>
          <p:cNvSpPr/>
          <p:nvPr/>
        </p:nvSpPr>
        <p:spPr>
          <a:xfrm>
            <a:off x="4876800" y="5167895"/>
            <a:ext cx="5579771" cy="2181183"/>
          </a:xfrm>
          <a:custGeom>
            <a:avLst/>
            <a:gdLst/>
            <a:ahLst/>
            <a:cxnLst/>
            <a:rect l="l" t="t" r="r" b="b"/>
            <a:pathLst>
              <a:path w="5579771" h="2181183">
                <a:moveTo>
                  <a:pt x="0" y="0"/>
                </a:moveTo>
                <a:lnTo>
                  <a:pt x="5579771" y="0"/>
                </a:lnTo>
                <a:lnTo>
                  <a:pt x="5579771" y="2181183"/>
                </a:lnTo>
                <a:lnTo>
                  <a:pt x="0" y="2181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15238" y="5155198"/>
            <a:ext cx="5574320" cy="2179052"/>
          </a:xfrm>
          <a:custGeom>
            <a:avLst/>
            <a:gdLst/>
            <a:ahLst/>
            <a:cxnLst/>
            <a:rect l="l" t="t" r="r" b="b"/>
            <a:pathLst>
              <a:path w="5574320" h="2179052">
                <a:moveTo>
                  <a:pt x="0" y="0"/>
                </a:moveTo>
                <a:lnTo>
                  <a:pt x="5574320" y="0"/>
                </a:lnTo>
                <a:lnTo>
                  <a:pt x="5574320" y="2179052"/>
                </a:lnTo>
                <a:lnTo>
                  <a:pt x="0" y="2179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447482" y="5552144"/>
            <a:ext cx="3901440" cy="1525108"/>
          </a:xfrm>
          <a:custGeom>
            <a:avLst/>
            <a:gdLst/>
            <a:ahLst/>
            <a:cxnLst/>
            <a:rect l="l" t="t" r="r" b="b"/>
            <a:pathLst>
              <a:path w="3901440" h="1525108">
                <a:moveTo>
                  <a:pt x="0" y="0"/>
                </a:moveTo>
                <a:lnTo>
                  <a:pt x="3901440" y="0"/>
                </a:lnTo>
                <a:lnTo>
                  <a:pt x="3901440" y="1525108"/>
                </a:lnTo>
                <a:lnTo>
                  <a:pt x="0" y="15251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228032" y="52271"/>
            <a:ext cx="1346907" cy="1072628"/>
          </a:xfrm>
          <a:custGeom>
            <a:avLst/>
            <a:gdLst/>
            <a:ahLst/>
            <a:cxnLst/>
            <a:rect l="l" t="t" r="r" b="b"/>
            <a:pathLst>
              <a:path w="1346907" h="1072628">
                <a:moveTo>
                  <a:pt x="0" y="0"/>
                </a:moveTo>
                <a:lnTo>
                  <a:pt x="1346907" y="0"/>
                </a:lnTo>
                <a:lnTo>
                  <a:pt x="1346907" y="1072629"/>
                </a:lnTo>
                <a:lnTo>
                  <a:pt x="0" y="10726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4361352" y="2755123"/>
            <a:ext cx="6772790" cy="496735"/>
          </a:xfrm>
          <a:prstGeom prst="rect">
            <a:avLst/>
          </a:prstGeom>
        </p:spPr>
        <p:txBody>
          <a:bodyPr lIns="0" tIns="0" rIns="0" bIns="0" rtlCol="0" anchor="t">
            <a:spAutoFit/>
          </a:bodyPr>
          <a:lstStyle/>
          <a:p>
            <a:pPr algn="ctr">
              <a:lnSpc>
                <a:spcPts val="3620"/>
              </a:lnSpc>
            </a:pPr>
            <a:endParaRPr/>
          </a:p>
        </p:txBody>
      </p:sp>
      <p:sp>
        <p:nvSpPr>
          <p:cNvPr id="8" name="TextBox 8"/>
          <p:cNvSpPr txBox="1"/>
          <p:nvPr/>
        </p:nvSpPr>
        <p:spPr>
          <a:xfrm>
            <a:off x="225999" y="1103338"/>
            <a:ext cx="9348940" cy="3219855"/>
          </a:xfrm>
          <a:prstGeom prst="rect">
            <a:avLst/>
          </a:prstGeom>
        </p:spPr>
        <p:txBody>
          <a:bodyPr lIns="0" tIns="0" rIns="0" bIns="0" rtlCol="0" anchor="t">
            <a:spAutoFit/>
          </a:bodyPr>
          <a:lstStyle/>
          <a:p>
            <a:pPr algn="just">
              <a:lnSpc>
                <a:spcPts val="3694"/>
              </a:lnSpc>
            </a:pPr>
            <a:r>
              <a:rPr lang="en-US" sz="2018">
                <a:solidFill>
                  <a:srgbClr val="000000"/>
                </a:solidFill>
                <a:latin typeface="Romman"/>
              </a:rPr>
              <a:t>The Meta Knight App represents a significant step forward in making advanced cybersecurity tools accessible to everyday smartphone users. By combining multiple security features into a single, user-friendly application, it addresses a wide range of digital threats that users face daily. The app's modular design and use of cloud-based services ensure its ability to evolve with the changing security landscape. While there's always room for improvement and expansion, the current iteration of the Meta Knight App provides a solid foundation for personal cybersecurity. </a:t>
            </a:r>
          </a:p>
        </p:txBody>
      </p:sp>
      <p:sp>
        <p:nvSpPr>
          <p:cNvPr id="9" name="Freeform 9"/>
          <p:cNvSpPr/>
          <p:nvPr/>
        </p:nvSpPr>
        <p:spPr>
          <a:xfrm>
            <a:off x="4264390" y="4648358"/>
            <a:ext cx="3901440" cy="2524143"/>
          </a:xfrm>
          <a:custGeom>
            <a:avLst/>
            <a:gdLst/>
            <a:ahLst/>
            <a:cxnLst/>
            <a:rect l="l" t="t" r="r" b="b"/>
            <a:pathLst>
              <a:path w="3901440" h="2524143">
                <a:moveTo>
                  <a:pt x="0" y="0"/>
                </a:moveTo>
                <a:lnTo>
                  <a:pt x="3901440" y="0"/>
                </a:lnTo>
                <a:lnTo>
                  <a:pt x="3901440" y="2524144"/>
                </a:lnTo>
                <a:lnTo>
                  <a:pt x="0" y="25241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830955" y="335633"/>
            <a:ext cx="7334876" cy="1349933"/>
            <a:chOff x="0" y="0"/>
            <a:chExt cx="9779834" cy="1799910"/>
          </a:xfrm>
        </p:grpSpPr>
        <p:sp>
          <p:nvSpPr>
            <p:cNvPr id="11" name="TextBox 11"/>
            <p:cNvSpPr txBox="1"/>
            <p:nvPr/>
          </p:nvSpPr>
          <p:spPr>
            <a:xfrm>
              <a:off x="0" y="47625"/>
              <a:ext cx="9779834" cy="744802"/>
            </a:xfrm>
            <a:prstGeom prst="rect">
              <a:avLst/>
            </a:prstGeom>
          </p:spPr>
          <p:txBody>
            <a:bodyPr lIns="0" tIns="0" rIns="0" bIns="0" rtlCol="0" anchor="t">
              <a:spAutoFit/>
            </a:bodyPr>
            <a:lstStyle/>
            <a:p>
              <a:pPr algn="ctr">
                <a:lnSpc>
                  <a:spcPts val="4199"/>
                </a:lnSpc>
              </a:pPr>
              <a:r>
                <a:rPr lang="en-US" sz="3962">
                  <a:solidFill>
                    <a:srgbClr val="041F60"/>
                  </a:solidFill>
                  <a:latin typeface="Archivo Black"/>
                </a:rPr>
                <a:t>CONCLUSION</a:t>
              </a:r>
            </a:p>
          </p:txBody>
        </p:sp>
        <p:sp>
          <p:nvSpPr>
            <p:cNvPr id="12" name="TextBox 12"/>
            <p:cNvSpPr txBox="1"/>
            <p:nvPr/>
          </p:nvSpPr>
          <p:spPr>
            <a:xfrm>
              <a:off x="713703" y="1121722"/>
              <a:ext cx="8352428" cy="678189"/>
            </a:xfrm>
            <a:prstGeom prst="rect">
              <a:avLst/>
            </a:prstGeom>
          </p:spPr>
          <p:txBody>
            <a:bodyPr lIns="0" tIns="0" rIns="0" bIns="0" rtlCol="0" anchor="t">
              <a:spAutoFit/>
            </a:bodyPr>
            <a:lstStyle/>
            <a:p>
              <a:pPr algn="ctr">
                <a:lnSpc>
                  <a:spcPts val="362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999</Words>
  <Application>Microsoft Office PowerPoint</Application>
  <PresentationFormat>Custom</PresentationFormat>
  <Paragraphs>62</Paragraphs>
  <Slides>9</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vt:i4>
      </vt:variant>
    </vt:vector>
  </HeadingPairs>
  <TitlesOfParts>
    <vt:vector size="26" baseType="lpstr">
      <vt:lpstr>HK Grotesk Bold</vt:lpstr>
      <vt:lpstr>Chewy</vt:lpstr>
      <vt:lpstr>Archivo Black</vt:lpstr>
      <vt:lpstr>Montserrat Light</vt:lpstr>
      <vt:lpstr>Nunito Sans Bold</vt:lpstr>
      <vt:lpstr>Bodoni FLF Italics</vt:lpstr>
      <vt:lpstr>Open Sans Bold</vt:lpstr>
      <vt:lpstr>Berkshire Swash</vt:lpstr>
      <vt:lpstr>Glacial Indifference</vt:lpstr>
      <vt:lpstr>Open Sans</vt:lpstr>
      <vt:lpstr>Arial</vt:lpstr>
      <vt:lpstr>Prompt Bold</vt:lpstr>
      <vt:lpstr>Romman</vt:lpstr>
      <vt:lpstr>Giaza</vt:lpstr>
      <vt:lpstr>League Spartan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Advanced Programming</dc:title>
  <cp:lastModifiedBy>Yi Yang Law</cp:lastModifiedBy>
  <cp:revision>2</cp:revision>
  <dcterms:created xsi:type="dcterms:W3CDTF">2006-08-16T00:00:00Z</dcterms:created>
  <dcterms:modified xsi:type="dcterms:W3CDTF">2024-06-23T13:06:55Z</dcterms:modified>
  <dc:identifier>DAGI8tLtUYI</dc:identifier>
</cp:coreProperties>
</file>